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48" autoAdjust="0"/>
  </p:normalViewPr>
  <p:slideViewPr>
    <p:cSldViewPr snapToGrid="0">
      <p:cViewPr varScale="1">
        <p:scale>
          <a:sx n="113" d="100"/>
          <a:sy n="113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1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EA5847-4AF3-4BDC-8ED2-343CB4B8D33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A489C49-3551-4472-95A7-87E444C04446}">
      <dgm:prSet/>
      <dgm:spPr/>
      <dgm:t>
        <a:bodyPr/>
        <a:lstStyle/>
        <a:p>
          <a:r>
            <a:rPr lang="sk-SK"/>
            <a:t>Vektorová reprezentácia textu</a:t>
          </a:r>
          <a:endParaRPr lang="en-US"/>
        </a:p>
      </dgm:t>
    </dgm:pt>
    <dgm:pt modelId="{D79557E3-A232-412E-BCB4-6E38E2D67FE9}" type="parTrans" cxnId="{8FEDEFE5-98A8-4FF4-915E-BDA28F1C7390}">
      <dgm:prSet/>
      <dgm:spPr/>
      <dgm:t>
        <a:bodyPr/>
        <a:lstStyle/>
        <a:p>
          <a:endParaRPr lang="en-US"/>
        </a:p>
      </dgm:t>
    </dgm:pt>
    <dgm:pt modelId="{FE4C36DC-CF37-4195-848A-73E1BAD02A63}" type="sibTrans" cxnId="{8FEDEFE5-98A8-4FF4-915E-BDA28F1C7390}">
      <dgm:prSet/>
      <dgm:spPr/>
      <dgm:t>
        <a:bodyPr/>
        <a:lstStyle/>
        <a:p>
          <a:endParaRPr lang="en-US"/>
        </a:p>
      </dgm:t>
    </dgm:pt>
    <dgm:pt modelId="{C666018C-0F94-472C-AE82-D06A464F0DBD}">
      <dgm:prSet/>
      <dgm:spPr/>
      <dgm:t>
        <a:bodyPr/>
        <a:lstStyle/>
        <a:p>
          <a:r>
            <a:rPr lang="sk-SK"/>
            <a:t>Transformácia textu na zoznam vektorov</a:t>
          </a:r>
          <a:endParaRPr lang="en-US"/>
        </a:p>
      </dgm:t>
    </dgm:pt>
    <dgm:pt modelId="{C840C7D5-80B6-4D58-816D-0B128AABC6F6}" type="parTrans" cxnId="{A908C6F7-EE82-4DE7-BE02-F3C353EE8AAD}">
      <dgm:prSet/>
      <dgm:spPr/>
      <dgm:t>
        <a:bodyPr/>
        <a:lstStyle/>
        <a:p>
          <a:endParaRPr lang="en-US"/>
        </a:p>
      </dgm:t>
    </dgm:pt>
    <dgm:pt modelId="{88821603-3435-4496-AB3D-DE8387D9B6AF}" type="sibTrans" cxnId="{A908C6F7-EE82-4DE7-BE02-F3C353EE8AAD}">
      <dgm:prSet/>
      <dgm:spPr/>
      <dgm:t>
        <a:bodyPr/>
        <a:lstStyle/>
        <a:p>
          <a:endParaRPr lang="en-US"/>
        </a:p>
      </dgm:t>
    </dgm:pt>
    <dgm:pt modelId="{07967390-03D1-421A-BCD1-85E9A530779E}">
      <dgm:prSet/>
      <dgm:spPr/>
      <dgm:t>
        <a:bodyPr/>
        <a:lstStyle/>
        <a:p>
          <a:r>
            <a:rPr lang="sk-SK"/>
            <a:t>Udržiavanie sémantických a syntaktických vlastností pomocou algoritmov hlbokého učenia</a:t>
          </a:r>
          <a:endParaRPr lang="en-US"/>
        </a:p>
      </dgm:t>
    </dgm:pt>
    <dgm:pt modelId="{E256634D-AAED-4CE6-AAA2-FF49B5580467}" type="parTrans" cxnId="{C2108942-44F7-4C83-BD5F-677C1B70E213}">
      <dgm:prSet/>
      <dgm:spPr/>
      <dgm:t>
        <a:bodyPr/>
        <a:lstStyle/>
        <a:p>
          <a:endParaRPr lang="en-US"/>
        </a:p>
      </dgm:t>
    </dgm:pt>
    <dgm:pt modelId="{EC288997-D0AC-4541-AAC0-E0C7E3CFCC26}" type="sibTrans" cxnId="{C2108942-44F7-4C83-BD5F-677C1B70E213}">
      <dgm:prSet/>
      <dgm:spPr/>
      <dgm:t>
        <a:bodyPr/>
        <a:lstStyle/>
        <a:p>
          <a:endParaRPr lang="en-US"/>
        </a:p>
      </dgm:t>
    </dgm:pt>
    <dgm:pt modelId="{0C742341-8CB1-4942-BBE1-B4670A6D1ECC}">
      <dgm:prSet/>
      <dgm:spPr/>
      <dgm:t>
        <a:bodyPr/>
        <a:lstStyle/>
        <a:p>
          <a:r>
            <a:rPr lang="sk-SK"/>
            <a:t>Úroveň spracovania textu</a:t>
          </a:r>
          <a:endParaRPr lang="en-US"/>
        </a:p>
      </dgm:t>
    </dgm:pt>
    <dgm:pt modelId="{2A1B91F7-4235-4FB5-AEF3-B52F734FECE9}" type="parTrans" cxnId="{EE0A8C9A-643C-458E-84C8-F54C4E686AF0}">
      <dgm:prSet/>
      <dgm:spPr/>
      <dgm:t>
        <a:bodyPr/>
        <a:lstStyle/>
        <a:p>
          <a:endParaRPr lang="en-US"/>
        </a:p>
      </dgm:t>
    </dgm:pt>
    <dgm:pt modelId="{14951D56-3397-4BC6-9200-0309E5596371}" type="sibTrans" cxnId="{EE0A8C9A-643C-458E-84C8-F54C4E686AF0}">
      <dgm:prSet/>
      <dgm:spPr/>
      <dgm:t>
        <a:bodyPr/>
        <a:lstStyle/>
        <a:p>
          <a:endParaRPr lang="en-US"/>
        </a:p>
      </dgm:t>
    </dgm:pt>
    <dgm:pt modelId="{07D220F3-BE62-467B-8423-2B4F297CE479}">
      <dgm:prSet/>
      <dgm:spPr/>
      <dgm:t>
        <a:bodyPr/>
        <a:lstStyle/>
        <a:p>
          <a:r>
            <a:rPr lang="sk-SK"/>
            <a:t>Určovanie, či je text spracovaný na úrovni slov alebo viet</a:t>
          </a:r>
          <a:endParaRPr lang="en-US"/>
        </a:p>
      </dgm:t>
    </dgm:pt>
    <dgm:pt modelId="{82E127F6-AC6F-4641-BA8E-E9E1BFCC115E}" type="parTrans" cxnId="{7DFC8D36-5BCC-48E4-9F66-E3F50DB0280F}">
      <dgm:prSet/>
      <dgm:spPr/>
      <dgm:t>
        <a:bodyPr/>
        <a:lstStyle/>
        <a:p>
          <a:endParaRPr lang="en-US"/>
        </a:p>
      </dgm:t>
    </dgm:pt>
    <dgm:pt modelId="{DB89DDFF-2E31-4CA8-B052-865A25F0C21F}" type="sibTrans" cxnId="{7DFC8D36-5BCC-48E4-9F66-E3F50DB0280F}">
      <dgm:prSet/>
      <dgm:spPr/>
      <dgm:t>
        <a:bodyPr/>
        <a:lstStyle/>
        <a:p>
          <a:endParaRPr lang="en-US"/>
        </a:p>
      </dgm:t>
    </dgm:pt>
    <dgm:pt modelId="{72535B4A-567C-430A-AB2B-25BE174E3931}">
      <dgm:prSet/>
      <dgm:spPr/>
      <dgm:t>
        <a:bodyPr/>
        <a:lstStyle/>
        <a:p>
          <a:r>
            <a:rPr lang="sk-SK"/>
            <a:t>Transformácia textu na zoznam viet ako najvhodnejšia reprezentácia</a:t>
          </a:r>
          <a:endParaRPr lang="en-US"/>
        </a:p>
      </dgm:t>
    </dgm:pt>
    <dgm:pt modelId="{AD2B77B6-2052-41BE-93DF-38A98715BD08}" type="parTrans" cxnId="{FF4BF81E-F819-47FB-AAC4-68B54499DA0B}">
      <dgm:prSet/>
      <dgm:spPr/>
      <dgm:t>
        <a:bodyPr/>
        <a:lstStyle/>
        <a:p>
          <a:endParaRPr lang="en-US"/>
        </a:p>
      </dgm:t>
    </dgm:pt>
    <dgm:pt modelId="{285DB816-01F0-4461-9BB6-DBC62F253CDF}" type="sibTrans" cxnId="{FF4BF81E-F819-47FB-AAC4-68B54499DA0B}">
      <dgm:prSet/>
      <dgm:spPr/>
      <dgm:t>
        <a:bodyPr/>
        <a:lstStyle/>
        <a:p>
          <a:endParaRPr lang="en-US"/>
        </a:p>
      </dgm:t>
    </dgm:pt>
    <dgm:pt modelId="{CA99C118-8383-4837-A033-24B2B31B3248}" type="pres">
      <dgm:prSet presAssocID="{D1EA5847-4AF3-4BDC-8ED2-343CB4B8D336}" presName="Name0" presStyleCnt="0">
        <dgm:presLayoutVars>
          <dgm:dir/>
          <dgm:animLvl val="lvl"/>
          <dgm:resizeHandles val="exact"/>
        </dgm:presLayoutVars>
      </dgm:prSet>
      <dgm:spPr/>
    </dgm:pt>
    <dgm:pt modelId="{938075AC-C3C4-4B86-A039-BD779F848A24}" type="pres">
      <dgm:prSet presAssocID="{3A489C49-3551-4472-95A7-87E444C04446}" presName="linNode" presStyleCnt="0"/>
      <dgm:spPr/>
    </dgm:pt>
    <dgm:pt modelId="{2F23DD1C-E24B-4621-A751-E1DBAB470761}" type="pres">
      <dgm:prSet presAssocID="{3A489C49-3551-4472-95A7-87E444C04446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CED4D83F-297E-46EC-A67F-B3237354AC63}" type="pres">
      <dgm:prSet presAssocID="{3A489C49-3551-4472-95A7-87E444C04446}" presName="descendantText" presStyleLbl="alignAccFollowNode1" presStyleIdx="0" presStyleCnt="2">
        <dgm:presLayoutVars>
          <dgm:bulletEnabled val="1"/>
        </dgm:presLayoutVars>
      </dgm:prSet>
      <dgm:spPr/>
    </dgm:pt>
    <dgm:pt modelId="{052DD5D4-4117-4E8A-AAE0-2D995A4903DF}" type="pres">
      <dgm:prSet presAssocID="{FE4C36DC-CF37-4195-848A-73E1BAD02A63}" presName="sp" presStyleCnt="0"/>
      <dgm:spPr/>
    </dgm:pt>
    <dgm:pt modelId="{32B5971C-CB5E-4395-88C7-F3AD6BB7EDA0}" type="pres">
      <dgm:prSet presAssocID="{0C742341-8CB1-4942-BBE1-B4670A6D1ECC}" presName="linNode" presStyleCnt="0"/>
      <dgm:spPr/>
    </dgm:pt>
    <dgm:pt modelId="{22F2F002-F554-4E46-91D9-3C80648CC194}" type="pres">
      <dgm:prSet presAssocID="{0C742341-8CB1-4942-BBE1-B4670A6D1ECC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3F2E71EF-E27E-4D69-B9DB-379D92F4EB0C}" type="pres">
      <dgm:prSet presAssocID="{0C742341-8CB1-4942-BBE1-B4670A6D1ECC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856FC407-C267-458D-9D01-C0E5CAE5F196}" type="presOf" srcId="{3A489C49-3551-4472-95A7-87E444C04446}" destId="{2F23DD1C-E24B-4621-A751-E1DBAB470761}" srcOrd="0" destOrd="0" presId="urn:microsoft.com/office/officeart/2005/8/layout/vList5"/>
    <dgm:cxn modelId="{0DDC100C-0552-479B-9494-53BC56A5FC60}" type="presOf" srcId="{D1EA5847-4AF3-4BDC-8ED2-343CB4B8D336}" destId="{CA99C118-8383-4837-A033-24B2B31B3248}" srcOrd="0" destOrd="0" presId="urn:microsoft.com/office/officeart/2005/8/layout/vList5"/>
    <dgm:cxn modelId="{FF4BF81E-F819-47FB-AAC4-68B54499DA0B}" srcId="{0C742341-8CB1-4942-BBE1-B4670A6D1ECC}" destId="{72535B4A-567C-430A-AB2B-25BE174E3931}" srcOrd="1" destOrd="0" parTransId="{AD2B77B6-2052-41BE-93DF-38A98715BD08}" sibTransId="{285DB816-01F0-4461-9BB6-DBC62F253CDF}"/>
    <dgm:cxn modelId="{C29E8E25-EC58-44E6-A5CD-51864D1E5A96}" type="presOf" srcId="{07967390-03D1-421A-BCD1-85E9A530779E}" destId="{CED4D83F-297E-46EC-A67F-B3237354AC63}" srcOrd="0" destOrd="1" presId="urn:microsoft.com/office/officeart/2005/8/layout/vList5"/>
    <dgm:cxn modelId="{69A67C33-4179-4E35-A3D4-B4D272E81A26}" type="presOf" srcId="{07D220F3-BE62-467B-8423-2B4F297CE479}" destId="{3F2E71EF-E27E-4D69-B9DB-379D92F4EB0C}" srcOrd="0" destOrd="0" presId="urn:microsoft.com/office/officeart/2005/8/layout/vList5"/>
    <dgm:cxn modelId="{7DFC8D36-5BCC-48E4-9F66-E3F50DB0280F}" srcId="{0C742341-8CB1-4942-BBE1-B4670A6D1ECC}" destId="{07D220F3-BE62-467B-8423-2B4F297CE479}" srcOrd="0" destOrd="0" parTransId="{82E127F6-AC6F-4641-BA8E-E9E1BFCC115E}" sibTransId="{DB89DDFF-2E31-4CA8-B052-865A25F0C21F}"/>
    <dgm:cxn modelId="{C2108942-44F7-4C83-BD5F-677C1B70E213}" srcId="{3A489C49-3551-4472-95A7-87E444C04446}" destId="{07967390-03D1-421A-BCD1-85E9A530779E}" srcOrd="1" destOrd="0" parTransId="{E256634D-AAED-4CE6-AAA2-FF49B5580467}" sibTransId="{EC288997-D0AC-4541-AAC0-E0C7E3CFCC26}"/>
    <dgm:cxn modelId="{643AF769-B7C8-4A83-9E18-82758E4E0A40}" type="presOf" srcId="{72535B4A-567C-430A-AB2B-25BE174E3931}" destId="{3F2E71EF-E27E-4D69-B9DB-379D92F4EB0C}" srcOrd="0" destOrd="1" presId="urn:microsoft.com/office/officeart/2005/8/layout/vList5"/>
    <dgm:cxn modelId="{3D73277D-5455-4596-A13B-E75E12E60A3A}" type="presOf" srcId="{C666018C-0F94-472C-AE82-D06A464F0DBD}" destId="{CED4D83F-297E-46EC-A67F-B3237354AC63}" srcOrd="0" destOrd="0" presId="urn:microsoft.com/office/officeart/2005/8/layout/vList5"/>
    <dgm:cxn modelId="{EE0A8C9A-643C-458E-84C8-F54C4E686AF0}" srcId="{D1EA5847-4AF3-4BDC-8ED2-343CB4B8D336}" destId="{0C742341-8CB1-4942-BBE1-B4670A6D1ECC}" srcOrd="1" destOrd="0" parTransId="{2A1B91F7-4235-4FB5-AEF3-B52F734FECE9}" sibTransId="{14951D56-3397-4BC6-9200-0309E5596371}"/>
    <dgm:cxn modelId="{657B66BB-434D-48B7-9BF7-6B7246FE52F1}" type="presOf" srcId="{0C742341-8CB1-4942-BBE1-B4670A6D1ECC}" destId="{22F2F002-F554-4E46-91D9-3C80648CC194}" srcOrd="0" destOrd="0" presId="urn:microsoft.com/office/officeart/2005/8/layout/vList5"/>
    <dgm:cxn modelId="{8FEDEFE5-98A8-4FF4-915E-BDA28F1C7390}" srcId="{D1EA5847-4AF3-4BDC-8ED2-343CB4B8D336}" destId="{3A489C49-3551-4472-95A7-87E444C04446}" srcOrd="0" destOrd="0" parTransId="{D79557E3-A232-412E-BCB4-6E38E2D67FE9}" sibTransId="{FE4C36DC-CF37-4195-848A-73E1BAD02A63}"/>
    <dgm:cxn modelId="{A908C6F7-EE82-4DE7-BE02-F3C353EE8AAD}" srcId="{3A489C49-3551-4472-95A7-87E444C04446}" destId="{C666018C-0F94-472C-AE82-D06A464F0DBD}" srcOrd="0" destOrd="0" parTransId="{C840C7D5-80B6-4D58-816D-0B128AABC6F6}" sibTransId="{88821603-3435-4496-AB3D-DE8387D9B6AF}"/>
    <dgm:cxn modelId="{8179F921-30F4-487B-8F8C-AAFD62C82F7D}" type="presParOf" srcId="{CA99C118-8383-4837-A033-24B2B31B3248}" destId="{938075AC-C3C4-4B86-A039-BD779F848A24}" srcOrd="0" destOrd="0" presId="urn:microsoft.com/office/officeart/2005/8/layout/vList5"/>
    <dgm:cxn modelId="{2C54F878-6E65-4BE7-A470-23F88DB1C7D1}" type="presParOf" srcId="{938075AC-C3C4-4B86-A039-BD779F848A24}" destId="{2F23DD1C-E24B-4621-A751-E1DBAB470761}" srcOrd="0" destOrd="0" presId="urn:microsoft.com/office/officeart/2005/8/layout/vList5"/>
    <dgm:cxn modelId="{C56246D4-ACD4-4ECC-B6DD-FEA976FCE5B9}" type="presParOf" srcId="{938075AC-C3C4-4B86-A039-BD779F848A24}" destId="{CED4D83F-297E-46EC-A67F-B3237354AC63}" srcOrd="1" destOrd="0" presId="urn:microsoft.com/office/officeart/2005/8/layout/vList5"/>
    <dgm:cxn modelId="{7D82D550-E1B8-424F-902C-7E716FC538BB}" type="presParOf" srcId="{CA99C118-8383-4837-A033-24B2B31B3248}" destId="{052DD5D4-4117-4E8A-AAE0-2D995A4903DF}" srcOrd="1" destOrd="0" presId="urn:microsoft.com/office/officeart/2005/8/layout/vList5"/>
    <dgm:cxn modelId="{00849BD7-97F9-4C6C-979F-F7D7CF3894C9}" type="presParOf" srcId="{CA99C118-8383-4837-A033-24B2B31B3248}" destId="{32B5971C-CB5E-4395-88C7-F3AD6BB7EDA0}" srcOrd="2" destOrd="0" presId="urn:microsoft.com/office/officeart/2005/8/layout/vList5"/>
    <dgm:cxn modelId="{F33818E8-1DE4-4B89-ADE0-81CFDCF6824A}" type="presParOf" srcId="{32B5971C-CB5E-4395-88C7-F3AD6BB7EDA0}" destId="{22F2F002-F554-4E46-91D9-3C80648CC194}" srcOrd="0" destOrd="0" presId="urn:microsoft.com/office/officeart/2005/8/layout/vList5"/>
    <dgm:cxn modelId="{621AF69B-FF5D-41AA-B20E-FE47764C33B1}" type="presParOf" srcId="{32B5971C-CB5E-4395-88C7-F3AD6BB7EDA0}" destId="{3F2E71EF-E27E-4D69-B9DB-379D92F4EB0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354E20B-B5A0-45D3-BB12-1F611AA7DD0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7A5A93-04AC-4C59-8D14-1B7F8C853B82}">
      <dgm:prSet/>
      <dgm:spPr/>
      <dgm:t>
        <a:bodyPr/>
        <a:lstStyle/>
        <a:p>
          <a:r>
            <a:rPr lang="sk-SK" dirty="0"/>
            <a:t>Rastúci problém plagiátorstva</a:t>
          </a:r>
          <a:endParaRPr lang="en-US" dirty="0"/>
        </a:p>
      </dgm:t>
    </dgm:pt>
    <dgm:pt modelId="{F9F07C92-0D20-44BB-97CB-793AF29A5C29}" type="parTrans" cxnId="{71AD0068-BDDB-4D13-A37C-CD416FD739C5}">
      <dgm:prSet/>
      <dgm:spPr/>
      <dgm:t>
        <a:bodyPr/>
        <a:lstStyle/>
        <a:p>
          <a:endParaRPr lang="en-US"/>
        </a:p>
      </dgm:t>
    </dgm:pt>
    <dgm:pt modelId="{F5036440-1FB6-4B5D-8259-CA4E1AFA11F1}" type="sibTrans" cxnId="{71AD0068-BDDB-4D13-A37C-CD416FD739C5}">
      <dgm:prSet/>
      <dgm:spPr/>
      <dgm:t>
        <a:bodyPr/>
        <a:lstStyle/>
        <a:p>
          <a:endParaRPr lang="en-US"/>
        </a:p>
      </dgm:t>
    </dgm:pt>
    <dgm:pt modelId="{CCDB4F50-86A3-49EA-A070-A4DC0682858D}">
      <dgm:prSet/>
      <dgm:spPr/>
      <dgm:t>
        <a:bodyPr/>
        <a:lstStyle/>
        <a:p>
          <a:r>
            <a:rPr lang="sk-SK"/>
            <a:t>Technológie ako ChatGPT a ďalšie zvyšujú výskyt plagiátorstva</a:t>
          </a:r>
          <a:endParaRPr lang="en-US"/>
        </a:p>
      </dgm:t>
    </dgm:pt>
    <dgm:pt modelId="{39C5E65F-D540-46C2-B8A6-986F49842BBF}" type="parTrans" cxnId="{99063993-4CDC-4428-A051-E64977CAD4E2}">
      <dgm:prSet/>
      <dgm:spPr/>
      <dgm:t>
        <a:bodyPr/>
        <a:lstStyle/>
        <a:p>
          <a:endParaRPr lang="en-US"/>
        </a:p>
      </dgm:t>
    </dgm:pt>
    <dgm:pt modelId="{45832804-C27E-463A-8609-D5B16A3EC2BC}" type="sibTrans" cxnId="{99063993-4CDC-4428-A051-E64977CAD4E2}">
      <dgm:prSet/>
      <dgm:spPr/>
      <dgm:t>
        <a:bodyPr/>
        <a:lstStyle/>
        <a:p>
          <a:endParaRPr lang="en-US"/>
        </a:p>
      </dgm:t>
    </dgm:pt>
    <dgm:pt modelId="{267997C7-9154-405E-A2FB-6CE31E38E93A}">
      <dgm:prSet/>
      <dgm:spPr/>
      <dgm:t>
        <a:bodyPr/>
        <a:lstStyle/>
        <a:p>
          <a:r>
            <a:rPr lang="sk-SK" dirty="0"/>
            <a:t>Použitie RNN a Word2Vec</a:t>
          </a:r>
          <a:endParaRPr lang="en-US" dirty="0"/>
        </a:p>
      </dgm:t>
    </dgm:pt>
    <dgm:pt modelId="{5599A9FC-9317-479F-8F2E-8D9065446037}" type="parTrans" cxnId="{49BA0A33-FF40-4C6C-9AD5-A26927027F23}">
      <dgm:prSet/>
      <dgm:spPr/>
      <dgm:t>
        <a:bodyPr/>
        <a:lstStyle/>
        <a:p>
          <a:endParaRPr lang="en-US"/>
        </a:p>
      </dgm:t>
    </dgm:pt>
    <dgm:pt modelId="{9B7B835A-57FB-45BB-9CAA-520A0F609981}" type="sibTrans" cxnId="{49BA0A33-FF40-4C6C-9AD5-A26927027F23}">
      <dgm:prSet/>
      <dgm:spPr/>
      <dgm:t>
        <a:bodyPr/>
        <a:lstStyle/>
        <a:p>
          <a:endParaRPr lang="en-US"/>
        </a:p>
      </dgm:t>
    </dgm:pt>
    <dgm:pt modelId="{A49E1021-947E-4699-8987-E8C7255A166C}">
      <dgm:prSet/>
      <dgm:spPr/>
      <dgm:t>
        <a:bodyPr/>
        <a:lstStyle/>
        <a:p>
          <a:r>
            <a:rPr lang="sk-SK"/>
            <a:t>Dosiahnutá presnosť detekcie plagiátov: 61%</a:t>
          </a:r>
          <a:endParaRPr lang="en-US"/>
        </a:p>
      </dgm:t>
    </dgm:pt>
    <dgm:pt modelId="{1B9B66FF-64B7-4B87-9164-F685F15C21D1}" type="parTrans" cxnId="{1B827DE8-0F62-46D0-82E4-989E0ACBE7B8}">
      <dgm:prSet/>
      <dgm:spPr/>
      <dgm:t>
        <a:bodyPr/>
        <a:lstStyle/>
        <a:p>
          <a:endParaRPr lang="en-US"/>
        </a:p>
      </dgm:t>
    </dgm:pt>
    <dgm:pt modelId="{29EC6FFE-17E8-4737-8D8D-CDCD17F66D35}" type="sibTrans" cxnId="{1B827DE8-0F62-46D0-82E4-989E0ACBE7B8}">
      <dgm:prSet/>
      <dgm:spPr/>
      <dgm:t>
        <a:bodyPr/>
        <a:lstStyle/>
        <a:p>
          <a:endParaRPr lang="en-US"/>
        </a:p>
      </dgm:t>
    </dgm:pt>
    <dgm:pt modelId="{2FE3E3ED-C885-4FDF-8C7E-63EA90BB1DEF}">
      <dgm:prSet/>
      <dgm:spPr/>
      <dgm:t>
        <a:bodyPr/>
        <a:lstStyle/>
        <a:p>
          <a:r>
            <a:rPr lang="sk-SK" dirty="0"/>
            <a:t>Neurónové siete ako účinný a efektívny spôsob boja proti plagiátorstvu</a:t>
          </a:r>
          <a:endParaRPr lang="en-US" dirty="0"/>
        </a:p>
      </dgm:t>
    </dgm:pt>
    <dgm:pt modelId="{7DE850DB-67D9-4FAF-9B76-3EDCB000B291}" type="parTrans" cxnId="{618B70A3-7375-4EA2-BF28-BF826FE9EC70}">
      <dgm:prSet/>
      <dgm:spPr/>
      <dgm:t>
        <a:bodyPr/>
        <a:lstStyle/>
        <a:p>
          <a:endParaRPr lang="en-US"/>
        </a:p>
      </dgm:t>
    </dgm:pt>
    <dgm:pt modelId="{443E5047-0AB7-4D3D-A8A0-3A78E4C35D64}" type="sibTrans" cxnId="{618B70A3-7375-4EA2-BF28-BF826FE9EC70}">
      <dgm:prSet/>
      <dgm:spPr/>
      <dgm:t>
        <a:bodyPr/>
        <a:lstStyle/>
        <a:p>
          <a:endParaRPr lang="en-US"/>
        </a:p>
      </dgm:t>
    </dgm:pt>
    <dgm:pt modelId="{61218869-6C8E-4B8D-BC80-B5B86EBB70A2}">
      <dgm:prSet/>
      <dgm:spPr/>
      <dgm:t>
        <a:bodyPr/>
        <a:lstStyle/>
        <a:p>
          <a:r>
            <a:rPr lang="sk-SK"/>
            <a:t>Rastúca popularita v mnohých odvetviach</a:t>
          </a:r>
          <a:endParaRPr lang="en-US"/>
        </a:p>
      </dgm:t>
    </dgm:pt>
    <dgm:pt modelId="{85108FEF-1800-4D11-9BBD-3389D6138EA8}" type="parTrans" cxnId="{A46C4248-C2EE-4906-B9A7-92B05FA6ED61}">
      <dgm:prSet/>
      <dgm:spPr/>
      <dgm:t>
        <a:bodyPr/>
        <a:lstStyle/>
        <a:p>
          <a:endParaRPr lang="en-US"/>
        </a:p>
      </dgm:t>
    </dgm:pt>
    <dgm:pt modelId="{E4439DD6-5ED9-48A7-9586-8812978C88DC}" type="sibTrans" cxnId="{A46C4248-C2EE-4906-B9A7-92B05FA6ED61}">
      <dgm:prSet/>
      <dgm:spPr/>
      <dgm:t>
        <a:bodyPr/>
        <a:lstStyle/>
        <a:p>
          <a:endParaRPr lang="en-US"/>
        </a:p>
      </dgm:t>
    </dgm:pt>
    <dgm:pt modelId="{EA66F3F5-C396-4925-9FBB-F88A651A2709}">
      <dgm:prSet/>
      <dgm:spPr/>
      <dgm:t>
        <a:bodyPr/>
        <a:lstStyle/>
        <a:p>
          <a:r>
            <a:rPr lang="sk-SK" dirty="0"/>
            <a:t>Dôležitosť oboznámenia sa s technológiou</a:t>
          </a:r>
          <a:endParaRPr lang="en-US" dirty="0"/>
        </a:p>
      </dgm:t>
    </dgm:pt>
    <dgm:pt modelId="{B74701F5-5524-4DA7-9440-0DACE5497F1F}" type="parTrans" cxnId="{65BC0C5F-E839-4FAF-AFD3-8FD6B3ACDA7B}">
      <dgm:prSet/>
      <dgm:spPr/>
      <dgm:t>
        <a:bodyPr/>
        <a:lstStyle/>
        <a:p>
          <a:endParaRPr lang="en-US"/>
        </a:p>
      </dgm:t>
    </dgm:pt>
    <dgm:pt modelId="{3A548A45-57AE-4DD2-832F-B23EBD58F6AF}" type="sibTrans" cxnId="{65BC0C5F-E839-4FAF-AFD3-8FD6B3ACDA7B}">
      <dgm:prSet/>
      <dgm:spPr/>
      <dgm:t>
        <a:bodyPr/>
        <a:lstStyle/>
        <a:p>
          <a:endParaRPr lang="en-US"/>
        </a:p>
      </dgm:t>
    </dgm:pt>
    <dgm:pt modelId="{70555B8D-B200-44B3-9007-A39895539092}">
      <dgm:prSet/>
      <dgm:spPr/>
      <dgm:t>
        <a:bodyPr/>
        <a:lstStyle/>
        <a:p>
          <a:r>
            <a:rPr lang="sk-SK"/>
            <a:t>Začlenenie neurónových sietí do činností na zabezpečenie integrity a autenticity obsahu</a:t>
          </a:r>
          <a:endParaRPr lang="en-US"/>
        </a:p>
      </dgm:t>
    </dgm:pt>
    <dgm:pt modelId="{58052A4C-B265-452C-B014-881CAF847FC5}" type="parTrans" cxnId="{FC06A4B7-D10F-4D56-9C01-D2CF78A3C183}">
      <dgm:prSet/>
      <dgm:spPr/>
      <dgm:t>
        <a:bodyPr/>
        <a:lstStyle/>
        <a:p>
          <a:endParaRPr lang="en-US"/>
        </a:p>
      </dgm:t>
    </dgm:pt>
    <dgm:pt modelId="{D2AE0E4D-D1B7-490C-AC13-77BA0980C8CE}" type="sibTrans" cxnId="{FC06A4B7-D10F-4D56-9C01-D2CF78A3C183}">
      <dgm:prSet/>
      <dgm:spPr/>
      <dgm:t>
        <a:bodyPr/>
        <a:lstStyle/>
        <a:p>
          <a:endParaRPr lang="en-US"/>
        </a:p>
      </dgm:t>
    </dgm:pt>
    <dgm:pt modelId="{61AC8A9E-8C51-4CCD-9B97-4AB4CAC7FFE1}" type="pres">
      <dgm:prSet presAssocID="{9354E20B-B5A0-45D3-BB12-1F611AA7DD05}" presName="Name0" presStyleCnt="0">
        <dgm:presLayoutVars>
          <dgm:dir/>
          <dgm:animLvl val="lvl"/>
          <dgm:resizeHandles val="exact"/>
        </dgm:presLayoutVars>
      </dgm:prSet>
      <dgm:spPr/>
    </dgm:pt>
    <dgm:pt modelId="{8F696AB1-764E-4CD6-A9B5-5B4CF4A96E38}" type="pres">
      <dgm:prSet presAssocID="{F47A5A93-04AC-4C59-8D14-1B7F8C853B82}" presName="linNode" presStyleCnt="0"/>
      <dgm:spPr/>
    </dgm:pt>
    <dgm:pt modelId="{F97CA555-C7F5-49D0-96E2-003C0AA00218}" type="pres">
      <dgm:prSet presAssocID="{F47A5A93-04AC-4C59-8D14-1B7F8C853B82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88EF4285-16FE-40F2-8927-7B70A950A37F}" type="pres">
      <dgm:prSet presAssocID="{F47A5A93-04AC-4C59-8D14-1B7F8C853B82}" presName="descendantText" presStyleLbl="alignAccFollowNode1" presStyleIdx="0" presStyleCnt="4">
        <dgm:presLayoutVars>
          <dgm:bulletEnabled val="1"/>
        </dgm:presLayoutVars>
      </dgm:prSet>
      <dgm:spPr/>
    </dgm:pt>
    <dgm:pt modelId="{BD609F1B-2845-4B49-9C1A-D3BA522DE125}" type="pres">
      <dgm:prSet presAssocID="{F5036440-1FB6-4B5D-8259-CA4E1AFA11F1}" presName="sp" presStyleCnt="0"/>
      <dgm:spPr/>
    </dgm:pt>
    <dgm:pt modelId="{B043212D-D7CF-47C3-8ECD-08E621D4AF80}" type="pres">
      <dgm:prSet presAssocID="{267997C7-9154-405E-A2FB-6CE31E38E93A}" presName="linNode" presStyleCnt="0"/>
      <dgm:spPr/>
    </dgm:pt>
    <dgm:pt modelId="{0E2B1986-24FF-4F50-986A-EC9A3B698C15}" type="pres">
      <dgm:prSet presAssocID="{267997C7-9154-405E-A2FB-6CE31E38E93A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0A958E15-0DCD-44E3-9472-B5559DA61B96}" type="pres">
      <dgm:prSet presAssocID="{267997C7-9154-405E-A2FB-6CE31E38E93A}" presName="descendantText" presStyleLbl="alignAccFollowNode1" presStyleIdx="1" presStyleCnt="4">
        <dgm:presLayoutVars>
          <dgm:bulletEnabled val="1"/>
        </dgm:presLayoutVars>
      </dgm:prSet>
      <dgm:spPr/>
    </dgm:pt>
    <dgm:pt modelId="{8D115B7D-18D7-492F-BD85-B3C350914284}" type="pres">
      <dgm:prSet presAssocID="{9B7B835A-57FB-45BB-9CAA-520A0F609981}" presName="sp" presStyleCnt="0"/>
      <dgm:spPr/>
    </dgm:pt>
    <dgm:pt modelId="{265E053B-3182-4251-A8C3-F690410169A5}" type="pres">
      <dgm:prSet presAssocID="{2FE3E3ED-C885-4FDF-8C7E-63EA90BB1DEF}" presName="linNode" presStyleCnt="0"/>
      <dgm:spPr/>
    </dgm:pt>
    <dgm:pt modelId="{97DA0FB9-0558-4C04-8FE0-92AF76C3C782}" type="pres">
      <dgm:prSet presAssocID="{2FE3E3ED-C885-4FDF-8C7E-63EA90BB1DEF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47995798-CDD5-47BD-9E7E-359774A014FC}" type="pres">
      <dgm:prSet presAssocID="{2FE3E3ED-C885-4FDF-8C7E-63EA90BB1DEF}" presName="descendantText" presStyleLbl="alignAccFollowNode1" presStyleIdx="2" presStyleCnt="4">
        <dgm:presLayoutVars>
          <dgm:bulletEnabled val="1"/>
        </dgm:presLayoutVars>
      </dgm:prSet>
      <dgm:spPr/>
    </dgm:pt>
    <dgm:pt modelId="{EF4C4E09-8EE0-4A21-B529-44EB008BB414}" type="pres">
      <dgm:prSet presAssocID="{443E5047-0AB7-4D3D-A8A0-3A78E4C35D64}" presName="sp" presStyleCnt="0"/>
      <dgm:spPr/>
    </dgm:pt>
    <dgm:pt modelId="{E211EE79-B7A7-44B7-B3D9-78A6285516D7}" type="pres">
      <dgm:prSet presAssocID="{EA66F3F5-C396-4925-9FBB-F88A651A2709}" presName="linNode" presStyleCnt="0"/>
      <dgm:spPr/>
    </dgm:pt>
    <dgm:pt modelId="{3ECC6122-93B5-4444-B6CF-972941F9B5C7}" type="pres">
      <dgm:prSet presAssocID="{EA66F3F5-C396-4925-9FBB-F88A651A2709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008002CC-E230-4958-848A-AD13845D36F1}" type="pres">
      <dgm:prSet presAssocID="{EA66F3F5-C396-4925-9FBB-F88A651A2709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2830370D-8290-4E75-A611-B7BF8B48CA67}" type="presOf" srcId="{EA66F3F5-C396-4925-9FBB-F88A651A2709}" destId="{3ECC6122-93B5-4444-B6CF-972941F9B5C7}" srcOrd="0" destOrd="0" presId="urn:microsoft.com/office/officeart/2005/8/layout/vList5"/>
    <dgm:cxn modelId="{49BA0A33-FF40-4C6C-9AD5-A26927027F23}" srcId="{9354E20B-B5A0-45D3-BB12-1F611AA7DD05}" destId="{267997C7-9154-405E-A2FB-6CE31E38E93A}" srcOrd="1" destOrd="0" parTransId="{5599A9FC-9317-479F-8F2E-8D9065446037}" sibTransId="{9B7B835A-57FB-45BB-9CAA-520A0F609981}"/>
    <dgm:cxn modelId="{4A67B840-C68A-4476-8EBF-11D14E055839}" type="presOf" srcId="{9354E20B-B5A0-45D3-BB12-1F611AA7DD05}" destId="{61AC8A9E-8C51-4CCD-9B97-4AB4CAC7FFE1}" srcOrd="0" destOrd="0" presId="urn:microsoft.com/office/officeart/2005/8/layout/vList5"/>
    <dgm:cxn modelId="{9992615B-A249-4C0D-8DAF-7AADFEC0C820}" type="presOf" srcId="{F47A5A93-04AC-4C59-8D14-1B7F8C853B82}" destId="{F97CA555-C7F5-49D0-96E2-003C0AA00218}" srcOrd="0" destOrd="0" presId="urn:microsoft.com/office/officeart/2005/8/layout/vList5"/>
    <dgm:cxn modelId="{65BC0C5F-E839-4FAF-AFD3-8FD6B3ACDA7B}" srcId="{9354E20B-B5A0-45D3-BB12-1F611AA7DD05}" destId="{EA66F3F5-C396-4925-9FBB-F88A651A2709}" srcOrd="3" destOrd="0" parTransId="{B74701F5-5524-4DA7-9440-0DACE5497F1F}" sibTransId="{3A548A45-57AE-4DD2-832F-B23EBD58F6AF}"/>
    <dgm:cxn modelId="{71AD0068-BDDB-4D13-A37C-CD416FD739C5}" srcId="{9354E20B-B5A0-45D3-BB12-1F611AA7DD05}" destId="{F47A5A93-04AC-4C59-8D14-1B7F8C853B82}" srcOrd="0" destOrd="0" parTransId="{F9F07C92-0D20-44BB-97CB-793AF29A5C29}" sibTransId="{F5036440-1FB6-4B5D-8259-CA4E1AFA11F1}"/>
    <dgm:cxn modelId="{A46C4248-C2EE-4906-B9A7-92B05FA6ED61}" srcId="{2FE3E3ED-C885-4FDF-8C7E-63EA90BB1DEF}" destId="{61218869-6C8E-4B8D-BC80-B5B86EBB70A2}" srcOrd="0" destOrd="0" parTransId="{85108FEF-1800-4D11-9BBD-3389D6138EA8}" sibTransId="{E4439DD6-5ED9-48A7-9586-8812978C88DC}"/>
    <dgm:cxn modelId="{1583087D-B7BB-41CE-9605-26C3B4DAA92B}" type="presOf" srcId="{2FE3E3ED-C885-4FDF-8C7E-63EA90BB1DEF}" destId="{97DA0FB9-0558-4C04-8FE0-92AF76C3C782}" srcOrd="0" destOrd="0" presId="urn:microsoft.com/office/officeart/2005/8/layout/vList5"/>
    <dgm:cxn modelId="{01AAB280-E253-46E5-820B-875C5749B8EA}" type="presOf" srcId="{70555B8D-B200-44B3-9007-A39895539092}" destId="{008002CC-E230-4958-848A-AD13845D36F1}" srcOrd="0" destOrd="0" presId="urn:microsoft.com/office/officeart/2005/8/layout/vList5"/>
    <dgm:cxn modelId="{99063993-4CDC-4428-A051-E64977CAD4E2}" srcId="{F47A5A93-04AC-4C59-8D14-1B7F8C853B82}" destId="{CCDB4F50-86A3-49EA-A070-A4DC0682858D}" srcOrd="0" destOrd="0" parTransId="{39C5E65F-D540-46C2-B8A6-986F49842BBF}" sibTransId="{45832804-C27E-463A-8609-D5B16A3EC2BC}"/>
    <dgm:cxn modelId="{618B70A3-7375-4EA2-BF28-BF826FE9EC70}" srcId="{9354E20B-B5A0-45D3-BB12-1F611AA7DD05}" destId="{2FE3E3ED-C885-4FDF-8C7E-63EA90BB1DEF}" srcOrd="2" destOrd="0" parTransId="{7DE850DB-67D9-4FAF-9B76-3EDCB000B291}" sibTransId="{443E5047-0AB7-4D3D-A8A0-3A78E4C35D64}"/>
    <dgm:cxn modelId="{10EDFEB1-B0DF-4006-B4BD-E3BAEEDDBF5E}" type="presOf" srcId="{A49E1021-947E-4699-8987-E8C7255A166C}" destId="{0A958E15-0DCD-44E3-9472-B5559DA61B96}" srcOrd="0" destOrd="0" presId="urn:microsoft.com/office/officeart/2005/8/layout/vList5"/>
    <dgm:cxn modelId="{FC06A4B7-D10F-4D56-9C01-D2CF78A3C183}" srcId="{EA66F3F5-C396-4925-9FBB-F88A651A2709}" destId="{70555B8D-B200-44B3-9007-A39895539092}" srcOrd="0" destOrd="0" parTransId="{58052A4C-B265-452C-B014-881CAF847FC5}" sibTransId="{D2AE0E4D-D1B7-490C-AC13-77BA0980C8CE}"/>
    <dgm:cxn modelId="{B6365CC2-89BC-4DD6-A0A5-58C54242BC80}" type="presOf" srcId="{61218869-6C8E-4B8D-BC80-B5B86EBB70A2}" destId="{47995798-CDD5-47BD-9E7E-359774A014FC}" srcOrd="0" destOrd="0" presId="urn:microsoft.com/office/officeart/2005/8/layout/vList5"/>
    <dgm:cxn modelId="{CBE8B4E5-400B-4682-ACBE-73D7D1F84A39}" type="presOf" srcId="{CCDB4F50-86A3-49EA-A070-A4DC0682858D}" destId="{88EF4285-16FE-40F2-8927-7B70A950A37F}" srcOrd="0" destOrd="0" presId="urn:microsoft.com/office/officeart/2005/8/layout/vList5"/>
    <dgm:cxn modelId="{1B827DE8-0F62-46D0-82E4-989E0ACBE7B8}" srcId="{267997C7-9154-405E-A2FB-6CE31E38E93A}" destId="{A49E1021-947E-4699-8987-E8C7255A166C}" srcOrd="0" destOrd="0" parTransId="{1B9B66FF-64B7-4B87-9164-F685F15C21D1}" sibTransId="{29EC6FFE-17E8-4737-8D8D-CDCD17F66D35}"/>
    <dgm:cxn modelId="{85711FFE-5731-4E2C-B490-85DEE73E251F}" type="presOf" srcId="{267997C7-9154-405E-A2FB-6CE31E38E93A}" destId="{0E2B1986-24FF-4F50-986A-EC9A3B698C15}" srcOrd="0" destOrd="0" presId="urn:microsoft.com/office/officeart/2005/8/layout/vList5"/>
    <dgm:cxn modelId="{85B92884-31AF-44DA-85E9-FEDFC6D032E3}" type="presParOf" srcId="{61AC8A9E-8C51-4CCD-9B97-4AB4CAC7FFE1}" destId="{8F696AB1-764E-4CD6-A9B5-5B4CF4A96E38}" srcOrd="0" destOrd="0" presId="urn:microsoft.com/office/officeart/2005/8/layout/vList5"/>
    <dgm:cxn modelId="{80B1F88A-904F-43E5-A1CD-99858361D3BC}" type="presParOf" srcId="{8F696AB1-764E-4CD6-A9B5-5B4CF4A96E38}" destId="{F97CA555-C7F5-49D0-96E2-003C0AA00218}" srcOrd="0" destOrd="0" presId="urn:microsoft.com/office/officeart/2005/8/layout/vList5"/>
    <dgm:cxn modelId="{62D62214-3B24-441D-865F-80FCC783DCD2}" type="presParOf" srcId="{8F696AB1-764E-4CD6-A9B5-5B4CF4A96E38}" destId="{88EF4285-16FE-40F2-8927-7B70A950A37F}" srcOrd="1" destOrd="0" presId="urn:microsoft.com/office/officeart/2005/8/layout/vList5"/>
    <dgm:cxn modelId="{7BB616A9-3284-4D4D-8A65-03BA7D874F0D}" type="presParOf" srcId="{61AC8A9E-8C51-4CCD-9B97-4AB4CAC7FFE1}" destId="{BD609F1B-2845-4B49-9C1A-D3BA522DE125}" srcOrd="1" destOrd="0" presId="urn:microsoft.com/office/officeart/2005/8/layout/vList5"/>
    <dgm:cxn modelId="{E20F476D-8210-4EA8-9519-3BC41812E0AE}" type="presParOf" srcId="{61AC8A9E-8C51-4CCD-9B97-4AB4CAC7FFE1}" destId="{B043212D-D7CF-47C3-8ECD-08E621D4AF80}" srcOrd="2" destOrd="0" presId="urn:microsoft.com/office/officeart/2005/8/layout/vList5"/>
    <dgm:cxn modelId="{63E74485-50E0-49F7-A113-9A7267941754}" type="presParOf" srcId="{B043212D-D7CF-47C3-8ECD-08E621D4AF80}" destId="{0E2B1986-24FF-4F50-986A-EC9A3B698C15}" srcOrd="0" destOrd="0" presId="urn:microsoft.com/office/officeart/2005/8/layout/vList5"/>
    <dgm:cxn modelId="{0BA08531-D881-40AE-B15E-DC24F41C79CE}" type="presParOf" srcId="{B043212D-D7CF-47C3-8ECD-08E621D4AF80}" destId="{0A958E15-0DCD-44E3-9472-B5559DA61B96}" srcOrd="1" destOrd="0" presId="urn:microsoft.com/office/officeart/2005/8/layout/vList5"/>
    <dgm:cxn modelId="{8A0EAE1C-9595-45E4-B7D7-FC598A04FF53}" type="presParOf" srcId="{61AC8A9E-8C51-4CCD-9B97-4AB4CAC7FFE1}" destId="{8D115B7D-18D7-492F-BD85-B3C350914284}" srcOrd="3" destOrd="0" presId="urn:microsoft.com/office/officeart/2005/8/layout/vList5"/>
    <dgm:cxn modelId="{9FF0800F-A5FB-482F-9452-158AF367F7CF}" type="presParOf" srcId="{61AC8A9E-8C51-4CCD-9B97-4AB4CAC7FFE1}" destId="{265E053B-3182-4251-A8C3-F690410169A5}" srcOrd="4" destOrd="0" presId="urn:microsoft.com/office/officeart/2005/8/layout/vList5"/>
    <dgm:cxn modelId="{141264C3-3C7B-4DDF-B0E6-C1CCE61EAAA8}" type="presParOf" srcId="{265E053B-3182-4251-A8C3-F690410169A5}" destId="{97DA0FB9-0558-4C04-8FE0-92AF76C3C782}" srcOrd="0" destOrd="0" presId="urn:microsoft.com/office/officeart/2005/8/layout/vList5"/>
    <dgm:cxn modelId="{12BE3DC9-2702-4033-A5D5-D1B72F298114}" type="presParOf" srcId="{265E053B-3182-4251-A8C3-F690410169A5}" destId="{47995798-CDD5-47BD-9E7E-359774A014FC}" srcOrd="1" destOrd="0" presId="urn:microsoft.com/office/officeart/2005/8/layout/vList5"/>
    <dgm:cxn modelId="{C368C77D-2C68-4ACE-AD77-CAA9831EB23C}" type="presParOf" srcId="{61AC8A9E-8C51-4CCD-9B97-4AB4CAC7FFE1}" destId="{EF4C4E09-8EE0-4A21-B529-44EB008BB414}" srcOrd="5" destOrd="0" presId="urn:microsoft.com/office/officeart/2005/8/layout/vList5"/>
    <dgm:cxn modelId="{4113A316-BD63-48A8-8FFE-CFC1AE41F25E}" type="presParOf" srcId="{61AC8A9E-8C51-4CCD-9B97-4AB4CAC7FFE1}" destId="{E211EE79-B7A7-44B7-B3D9-78A6285516D7}" srcOrd="6" destOrd="0" presId="urn:microsoft.com/office/officeart/2005/8/layout/vList5"/>
    <dgm:cxn modelId="{252C27B0-D0E3-492C-BA54-82A2EB8F57E1}" type="presParOf" srcId="{E211EE79-B7A7-44B7-B3D9-78A6285516D7}" destId="{3ECC6122-93B5-4444-B6CF-972941F9B5C7}" srcOrd="0" destOrd="0" presId="urn:microsoft.com/office/officeart/2005/8/layout/vList5"/>
    <dgm:cxn modelId="{6F453309-B4F0-4ABE-9FE9-D6A433AD32D2}" type="presParOf" srcId="{E211EE79-B7A7-44B7-B3D9-78A6285516D7}" destId="{008002CC-E230-4958-848A-AD13845D36F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D4D83F-297E-46EC-A67F-B3237354AC63}">
      <dsp:nvSpPr>
        <dsp:cNvPr id="0" name=""/>
        <dsp:cNvSpPr/>
      </dsp:nvSpPr>
      <dsp:spPr>
        <a:xfrm rot="5400000">
          <a:off x="2978355" y="-849033"/>
          <a:ext cx="1417739" cy="347032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1700" kern="1200"/>
            <a:t>Transformácia textu na zoznam vektorov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1700" kern="1200"/>
            <a:t>Udržiavanie sémantických a syntaktických vlastností pomocou algoritmov hlbokého učenia</a:t>
          </a:r>
          <a:endParaRPr lang="en-US" sz="1700" kern="1200"/>
        </a:p>
      </dsp:txBody>
      <dsp:txXfrm rot="-5400000">
        <a:off x="1952060" y="246470"/>
        <a:ext cx="3401121" cy="1279323"/>
      </dsp:txXfrm>
    </dsp:sp>
    <dsp:sp modelId="{2F23DD1C-E24B-4621-A751-E1DBAB470761}">
      <dsp:nvSpPr>
        <dsp:cNvPr id="0" name=""/>
        <dsp:cNvSpPr/>
      </dsp:nvSpPr>
      <dsp:spPr>
        <a:xfrm>
          <a:off x="0" y="44"/>
          <a:ext cx="1952060" cy="17721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200" kern="1200"/>
            <a:t>Vektorová reprezentácia textu</a:t>
          </a:r>
          <a:endParaRPr lang="en-US" sz="2200" kern="1200"/>
        </a:p>
      </dsp:txBody>
      <dsp:txXfrm>
        <a:off x="86510" y="86554"/>
        <a:ext cx="1779040" cy="1599154"/>
      </dsp:txXfrm>
    </dsp:sp>
    <dsp:sp modelId="{3F2E71EF-E27E-4D69-B9DB-379D92F4EB0C}">
      <dsp:nvSpPr>
        <dsp:cNvPr id="0" name=""/>
        <dsp:cNvSpPr/>
      </dsp:nvSpPr>
      <dsp:spPr>
        <a:xfrm rot="5400000">
          <a:off x="2978355" y="1011750"/>
          <a:ext cx="1417739" cy="347032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1700" kern="1200"/>
            <a:t>Určovanie, či je text spracovaný na úrovni slov alebo viet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1700" kern="1200"/>
            <a:t>Transformácia textu na zoznam viet ako najvhodnejšia reprezentácia</a:t>
          </a:r>
          <a:endParaRPr lang="en-US" sz="1700" kern="1200"/>
        </a:p>
      </dsp:txBody>
      <dsp:txXfrm rot="-5400000">
        <a:off x="1952060" y="2107253"/>
        <a:ext cx="3401121" cy="1279323"/>
      </dsp:txXfrm>
    </dsp:sp>
    <dsp:sp modelId="{22F2F002-F554-4E46-91D9-3C80648CC194}">
      <dsp:nvSpPr>
        <dsp:cNvPr id="0" name=""/>
        <dsp:cNvSpPr/>
      </dsp:nvSpPr>
      <dsp:spPr>
        <a:xfrm>
          <a:off x="0" y="1860827"/>
          <a:ext cx="1952060" cy="17721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200" kern="1200"/>
            <a:t>Úroveň spracovania textu</a:t>
          </a:r>
          <a:endParaRPr lang="en-US" sz="2200" kern="1200"/>
        </a:p>
      </dsp:txBody>
      <dsp:txXfrm>
        <a:off x="86510" y="1947337"/>
        <a:ext cx="1779040" cy="15991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EF4285-16FE-40F2-8927-7B70A950A37F}">
      <dsp:nvSpPr>
        <dsp:cNvPr id="0" name=""/>
        <dsp:cNvSpPr/>
      </dsp:nvSpPr>
      <dsp:spPr>
        <a:xfrm rot="5400000">
          <a:off x="3337402" y="-1296068"/>
          <a:ext cx="699645" cy="347032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1400" kern="1200"/>
            <a:t>Technológie ako ChatGPT a ďalšie zvyšujú výskyt plagiátorstva</a:t>
          </a:r>
          <a:endParaRPr lang="en-US" sz="1400" kern="1200"/>
        </a:p>
      </dsp:txBody>
      <dsp:txXfrm rot="-5400000">
        <a:off x="1952060" y="123428"/>
        <a:ext cx="3436175" cy="631337"/>
      </dsp:txXfrm>
    </dsp:sp>
    <dsp:sp modelId="{F97CA555-C7F5-49D0-96E2-003C0AA00218}">
      <dsp:nvSpPr>
        <dsp:cNvPr id="0" name=""/>
        <dsp:cNvSpPr/>
      </dsp:nvSpPr>
      <dsp:spPr>
        <a:xfrm>
          <a:off x="0" y="1818"/>
          <a:ext cx="1952060" cy="8745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300" kern="1200" dirty="0"/>
            <a:t>Rastúci problém plagiátorstva</a:t>
          </a:r>
          <a:endParaRPr lang="en-US" sz="1300" kern="1200" dirty="0"/>
        </a:p>
      </dsp:txBody>
      <dsp:txXfrm>
        <a:off x="42692" y="44510"/>
        <a:ext cx="1866676" cy="789172"/>
      </dsp:txXfrm>
    </dsp:sp>
    <dsp:sp modelId="{0A958E15-0DCD-44E3-9472-B5559DA61B96}">
      <dsp:nvSpPr>
        <dsp:cNvPr id="0" name=""/>
        <dsp:cNvSpPr/>
      </dsp:nvSpPr>
      <dsp:spPr>
        <a:xfrm rot="5400000">
          <a:off x="3337402" y="-377783"/>
          <a:ext cx="699645" cy="347032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1400" kern="1200"/>
            <a:t>Dosiahnutá presnosť detekcie plagiátov: 61%</a:t>
          </a:r>
          <a:endParaRPr lang="en-US" sz="1400" kern="1200"/>
        </a:p>
      </dsp:txBody>
      <dsp:txXfrm rot="-5400000">
        <a:off x="1952060" y="1041713"/>
        <a:ext cx="3436175" cy="631337"/>
      </dsp:txXfrm>
    </dsp:sp>
    <dsp:sp modelId="{0E2B1986-24FF-4F50-986A-EC9A3B698C15}">
      <dsp:nvSpPr>
        <dsp:cNvPr id="0" name=""/>
        <dsp:cNvSpPr/>
      </dsp:nvSpPr>
      <dsp:spPr>
        <a:xfrm>
          <a:off x="0" y="920102"/>
          <a:ext cx="1952060" cy="8745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300" kern="1200" dirty="0"/>
            <a:t>Použitie RNN a Word2Vec</a:t>
          </a:r>
          <a:endParaRPr lang="en-US" sz="1300" kern="1200" dirty="0"/>
        </a:p>
      </dsp:txBody>
      <dsp:txXfrm>
        <a:off x="42692" y="962794"/>
        <a:ext cx="1866676" cy="789172"/>
      </dsp:txXfrm>
    </dsp:sp>
    <dsp:sp modelId="{47995798-CDD5-47BD-9E7E-359774A014FC}">
      <dsp:nvSpPr>
        <dsp:cNvPr id="0" name=""/>
        <dsp:cNvSpPr/>
      </dsp:nvSpPr>
      <dsp:spPr>
        <a:xfrm rot="5400000">
          <a:off x="3337402" y="540500"/>
          <a:ext cx="699645" cy="347032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1400" kern="1200"/>
            <a:t>Rastúca popularita v mnohých odvetviach</a:t>
          </a:r>
          <a:endParaRPr lang="en-US" sz="1400" kern="1200"/>
        </a:p>
      </dsp:txBody>
      <dsp:txXfrm rot="-5400000">
        <a:off x="1952060" y="1959996"/>
        <a:ext cx="3436175" cy="631337"/>
      </dsp:txXfrm>
    </dsp:sp>
    <dsp:sp modelId="{97DA0FB9-0558-4C04-8FE0-92AF76C3C782}">
      <dsp:nvSpPr>
        <dsp:cNvPr id="0" name=""/>
        <dsp:cNvSpPr/>
      </dsp:nvSpPr>
      <dsp:spPr>
        <a:xfrm>
          <a:off x="0" y="1838387"/>
          <a:ext cx="1952060" cy="8745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300" kern="1200" dirty="0"/>
            <a:t>Neurónové siete ako účinný a efektívny spôsob boja proti plagiátorstvu</a:t>
          </a:r>
          <a:endParaRPr lang="en-US" sz="1300" kern="1200" dirty="0"/>
        </a:p>
      </dsp:txBody>
      <dsp:txXfrm>
        <a:off x="42692" y="1881079"/>
        <a:ext cx="1866676" cy="789172"/>
      </dsp:txXfrm>
    </dsp:sp>
    <dsp:sp modelId="{008002CC-E230-4958-848A-AD13845D36F1}">
      <dsp:nvSpPr>
        <dsp:cNvPr id="0" name=""/>
        <dsp:cNvSpPr/>
      </dsp:nvSpPr>
      <dsp:spPr>
        <a:xfrm rot="5400000">
          <a:off x="3337402" y="1458785"/>
          <a:ext cx="699645" cy="347032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1400" kern="1200"/>
            <a:t>Začlenenie neurónových sietí do činností na zabezpečenie integrity a autenticity obsahu</a:t>
          </a:r>
          <a:endParaRPr lang="en-US" sz="1400" kern="1200"/>
        </a:p>
      </dsp:txBody>
      <dsp:txXfrm rot="-5400000">
        <a:off x="1952060" y="2878281"/>
        <a:ext cx="3436175" cy="631337"/>
      </dsp:txXfrm>
    </dsp:sp>
    <dsp:sp modelId="{3ECC6122-93B5-4444-B6CF-972941F9B5C7}">
      <dsp:nvSpPr>
        <dsp:cNvPr id="0" name=""/>
        <dsp:cNvSpPr/>
      </dsp:nvSpPr>
      <dsp:spPr>
        <a:xfrm>
          <a:off x="0" y="2756671"/>
          <a:ext cx="1952060" cy="8745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300" kern="1200" dirty="0"/>
            <a:t>Dôležitosť oboznámenia sa s technológiou</a:t>
          </a:r>
          <a:endParaRPr lang="en-US" sz="1300" kern="1200" dirty="0"/>
        </a:p>
      </dsp:txBody>
      <dsp:txXfrm>
        <a:off x="42692" y="2799363"/>
        <a:ext cx="1866676" cy="7891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C379FFB6-878B-4D89-A9F1-908C5F95EEF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62E99EC-6DAC-40C4-9CB0-839F706897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BBDA83-60F2-4E0C-99F1-3B198C71DA2A}" type="datetimeFigureOut">
              <a:rPr lang="ru-RU" smtClean="0"/>
              <a:t>06.05.2023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F36B973-D323-4241-8653-DEF1D8539A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A8A117-4B44-48FF-836C-74493A3812B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BC633-CCA9-47F5-BCED-A56AA433DCD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7140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E1020-F5BA-43CF-AAA9-C04B3B12EF98}" type="datetimeFigureOut">
              <a:rPr lang="ru-RU" smtClean="0"/>
              <a:t>06.05.2023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D73D1A-6084-4304-99B6-284B940079F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3641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73D1A-6084-4304-99B6-284B940079FF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3175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 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Дата 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5C8F0DE-DCFB-4354-8112-588B45C19F1A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9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Дата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B28829-F9CE-4A60-BAD2-B30F1BE4EFBD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 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Дата 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7638BE5-3B62-4C03-A438-E1216F2C074B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 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Дата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87B0E0-754C-4477-80CA-88F8319B7DB8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Дата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317EAC1-6C84-442C-8E88-63BE1308B9AD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Объект 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ru-RU" dirty="0"/>
          </a:p>
        </p:txBody>
      </p:sp>
      <p:sp>
        <p:nvSpPr>
          <p:cNvPr id="5" name="Дата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B404C7-1C11-4173-AE97-ACE1CDB1DA83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 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1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ru-RU" dirty="0"/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ru-RU" dirty="0"/>
          </a:p>
        </p:txBody>
      </p:sp>
      <p:sp>
        <p:nvSpPr>
          <p:cNvPr id="7" name="Дата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A08C9A-F61E-410C-8D06-F83B63A4711B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8" name="Нижний колонтитул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D3CD88-AC87-4FC1-8AA2-0F05556AC852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4" name="Нижний колонтитул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Прямоугольник 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8" name="Заголовок 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en-US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B0009C-43A7-442E-9A53-3E5FB03870F2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3" name="Нижний колонтитул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 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5" name="Дата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9AADAC3-179B-49AA-A8D7-B2E70D0E899B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/>
              <a:t>Щелкните значок, чтобы добавить изображение</a:t>
            </a:r>
            <a:endParaRPr lang="ru-RU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5" name="Дата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E95E6D-EE8A-4AB4-A6E4-CDAE9E775FB7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 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585DD959-E34E-4321-8E46-EA4484D707DA}" type="datetime1">
              <a:rPr lang="ru-RU" smtClean="0"/>
              <a:t>06.05.2023</a:t>
            </a:fld>
            <a:endParaRPr lang="ru-RU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Прямоугольник 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10" name="Прямоугольник 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11" name="Прямоугольник 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Прямоугольник 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pic>
        <p:nvPicPr>
          <p:cNvPr id="7" name="Рисунок 6" descr="Цифровые подключения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Группа 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Прямоугольник 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Прямоугольник 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Прямоугольник 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Прямоугольник 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 dirty="0"/>
          </a:p>
        </p:txBody>
      </p:sp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sk-SK" sz="2800" dirty="0">
                <a:solidFill>
                  <a:schemeClr val="bg1"/>
                </a:solidFill>
              </a:rPr>
              <a:t>Využitie neurónových sietí v detekcii plagiátov</a:t>
            </a:r>
          </a:p>
        </p:txBody>
      </p:sp>
      <p:sp>
        <p:nvSpPr>
          <p:cNvPr id="3" name="Подзаголовок 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en-US" dirty="0" err="1">
                <a:solidFill>
                  <a:srgbClr val="7CEBFF"/>
                </a:solidFill>
              </a:rPr>
              <a:t>Orydoroha</a:t>
            </a:r>
            <a:r>
              <a:rPr lang="en-US" dirty="0">
                <a:solidFill>
                  <a:srgbClr val="7CEBFF"/>
                </a:solidFill>
              </a:rPr>
              <a:t> Bohdan, </a:t>
            </a:r>
            <a:r>
              <a:rPr lang="en-US" dirty="0" err="1">
                <a:solidFill>
                  <a:srgbClr val="7CEBFF"/>
                </a:solidFill>
              </a:rPr>
              <a:t>Roiko</a:t>
            </a:r>
            <a:r>
              <a:rPr lang="en-US" dirty="0">
                <a:solidFill>
                  <a:srgbClr val="7CEBFF"/>
                </a:solidFill>
              </a:rPr>
              <a:t> Oleksii,  </a:t>
            </a:r>
            <a:r>
              <a:rPr lang="en-US" dirty="0" err="1">
                <a:solidFill>
                  <a:srgbClr val="7CEBFF"/>
                </a:solidFill>
              </a:rPr>
              <a:t>Tsimbota</a:t>
            </a:r>
            <a:r>
              <a:rPr lang="en-US" dirty="0">
                <a:solidFill>
                  <a:srgbClr val="7CEBFF"/>
                </a:solidFill>
              </a:rPr>
              <a:t> Vladyslav a Zelenska </a:t>
            </a:r>
            <a:r>
              <a:rPr lang="en-US" dirty="0" err="1">
                <a:solidFill>
                  <a:srgbClr val="7CEBFF"/>
                </a:solidFill>
              </a:rPr>
              <a:t>Zlata</a:t>
            </a:r>
            <a:r>
              <a:rPr lang="en-US" dirty="0">
                <a:solidFill>
                  <a:srgbClr val="7CEBFF"/>
                </a:solidFill>
              </a:rPr>
              <a:t> </a:t>
            </a:r>
            <a:endParaRPr lang="ru-RU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ECF8F-E0BA-F13D-DAEC-DC3725C7A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Kľúčové kritériá porovnávania a transformácia textu</a:t>
            </a:r>
            <a:endParaRPr lang="sk-SK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799B366-3454-21BF-4455-C3FA2D180C43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581193" y="2228003"/>
          <a:ext cx="5422390" cy="36330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Content Placeholder 10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FA77D487-F689-5D9C-1DF3-7B6FFAC161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7"/>
          <a:stretch>
            <a:fillRect/>
          </a:stretch>
        </p:blipFill>
        <p:spPr>
          <a:xfrm>
            <a:off x="7471536" y="2659920"/>
            <a:ext cx="2879757" cy="2879757"/>
          </a:xfrm>
        </p:spPr>
      </p:pic>
    </p:spTree>
    <p:extLst>
      <p:ext uri="{BB962C8B-B14F-4D97-AF65-F5344CB8AC3E}">
        <p14:creationId xmlns:p14="http://schemas.microsoft.com/office/powerpoint/2010/main" val="3030952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78A52F-85EA-4C0B-962B-D9D9DD4DD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9797D5-5700-4683-B30A-5B4D56CB8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856A7B9-9801-42EC-A4C9-7E22A56EF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8D10092-A860-4EFB-963F-A14DA3648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night, winter&#10;&#10;Description automatically generated with low confidence">
            <a:extLst>
              <a:ext uri="{FF2B5EF4-FFF2-40B4-BE49-F238E27FC236}">
                <a16:creationId xmlns:a16="http://schemas.microsoft.com/office/drawing/2014/main" id="{E24E945C-6572-17C4-AA20-A103A71B04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90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0C77B4C-0BEF-0C6C-D96D-ABEB2378F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i="0">
                <a:effectLst/>
              </a:rPr>
              <a:t>Metódy výpočtu podobnosti a ich obmedzenia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7E70A-2CB0-DC67-F9BF-F824E66B94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7216607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00050" indent="-400050"/>
            <a:r>
              <a:rPr lang="en-US">
                <a:solidFill>
                  <a:schemeClr val="bg1"/>
                </a:solidFill>
              </a:rPr>
              <a:t>Architektúry CNN a RNN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Väčšina prístupov sa spolieha na vektorovú reprezentáciu na úrovni slov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Obmedzenie v zisťovaní podobnosti medzi celými vetami alebo textami</a:t>
            </a:r>
          </a:p>
          <a:p>
            <a:pPr marL="400050" indent="-400050"/>
            <a:r>
              <a:rPr lang="en-US">
                <a:solidFill>
                  <a:schemeClr val="bg1"/>
                </a:solidFill>
              </a:rPr>
              <a:t>Kosínusová podobnosť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Nespoľahlivé výsledky v prípade sémanticky nepodobných dokumentov s rovnakými slovami alebo vetami</a:t>
            </a:r>
          </a:p>
          <a:p>
            <a:pPr marL="400050" indent="-400050"/>
            <a:r>
              <a:rPr lang="en-US">
                <a:solidFill>
                  <a:schemeClr val="bg1"/>
                </a:solidFill>
              </a:rPr>
              <a:t>Potreba prístupu zohľadňujúceho sémantiku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Text reprezentovaný ako zoznam viet transformovaný na zoznam vektorov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Použitie algoritmov, ako je RNN, na zisťovanie podobnosti</a:t>
            </a:r>
          </a:p>
        </p:txBody>
      </p:sp>
    </p:spTree>
    <p:extLst>
      <p:ext uri="{BB962C8B-B14F-4D97-AF65-F5344CB8AC3E}">
        <p14:creationId xmlns:p14="http://schemas.microsoft.com/office/powerpoint/2010/main" val="524417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4C552-F672-52AF-5CE3-7532290F9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Aplikácie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neurónových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sietí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v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detekcii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plagiátorstva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85DE7-5FAA-DEC1-3441-0697A3B49F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00050" indent="-400050">
              <a:buFont typeface="+mj-lt"/>
              <a:buAutoNum type="romanUcPeriod"/>
            </a:pPr>
            <a:r>
              <a:rPr lang="sk-SK" dirty="0"/>
              <a:t> Rôzne odvetvia a kontexty</a:t>
            </a:r>
          </a:p>
          <a:p>
            <a:pPr lvl="1"/>
            <a:r>
              <a:rPr lang="sk-SK" dirty="0"/>
              <a:t>Akademické prostredie, vydavateľský priemysel, právne odvetvie</a:t>
            </a:r>
          </a:p>
          <a:p>
            <a:pPr marL="400050" indent="-400050">
              <a:buFont typeface="+mj-lt"/>
              <a:buAutoNum type="romanUcPeriod"/>
            </a:pPr>
            <a:r>
              <a:rPr lang="sk-SK" dirty="0"/>
              <a:t>Nástroje a platformy pre detekciu plagiátorstva</a:t>
            </a:r>
          </a:p>
          <a:p>
            <a:pPr lvl="1"/>
            <a:r>
              <a:rPr lang="sk-SK" dirty="0" err="1"/>
              <a:t>Turnitin</a:t>
            </a:r>
            <a:r>
              <a:rPr lang="sk-SK" dirty="0"/>
              <a:t>, </a:t>
            </a:r>
            <a:r>
              <a:rPr lang="sk-SK" dirty="0" err="1"/>
              <a:t>iThenticate</a:t>
            </a:r>
            <a:r>
              <a:rPr lang="sk-SK" dirty="0"/>
              <a:t>, </a:t>
            </a:r>
            <a:r>
              <a:rPr lang="sk-SK" dirty="0" err="1"/>
              <a:t>PlagScan</a:t>
            </a:r>
            <a:endParaRPr lang="sk-SK" dirty="0"/>
          </a:p>
          <a:p>
            <a:pPr lvl="1"/>
            <a:r>
              <a:rPr lang="sk-SK" dirty="0"/>
              <a:t>Nahrať dokumenty a analyzovať ich na potenciálne prípady plagiátorstva</a:t>
            </a:r>
          </a:p>
        </p:txBody>
      </p:sp>
      <p:pic>
        <p:nvPicPr>
          <p:cNvPr id="6" name="Content Placeholder 5" descr="A picture containing graphics, graphic design, text, electric blue&#10;&#10;Description automatically generated">
            <a:extLst>
              <a:ext uri="{FF2B5EF4-FFF2-40B4-BE49-F238E27FC236}">
                <a16:creationId xmlns:a16="http://schemas.microsoft.com/office/drawing/2014/main" id="{8D0C785B-4FF7-9C36-27CD-5A567ABF71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28883" y="2333625"/>
            <a:ext cx="4171950" cy="1095375"/>
          </a:xfrm>
        </p:spPr>
      </p:pic>
      <p:pic>
        <p:nvPicPr>
          <p:cNvPr id="8" name="Picture 7" descr="A black text on a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EEDE5E50-B42B-DDD7-29D3-9C93D6330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2492" y="3429000"/>
            <a:ext cx="4004732" cy="1679404"/>
          </a:xfrm>
          <a:prstGeom prst="rect">
            <a:avLst/>
          </a:prstGeom>
        </p:spPr>
      </p:pic>
      <p:pic>
        <p:nvPicPr>
          <p:cNvPr id="10" name="Picture 9" descr="A picture containing font, graphics, typography, logo&#10;&#10;Description automatically generated">
            <a:extLst>
              <a:ext uri="{FF2B5EF4-FFF2-40B4-BE49-F238E27FC236}">
                <a16:creationId xmlns:a16="http://schemas.microsoft.com/office/drawing/2014/main" id="{0564FC13-12BA-FED8-5E10-BD5935B57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9833" y="5032967"/>
            <a:ext cx="419100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140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7E5F2-32B7-C3D9-BD19-FA3E69733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Zhodnotenie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a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záver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: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Neurónové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siete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v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boji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proti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plagiátorstvu</a:t>
            </a:r>
            <a:endParaRPr lang="sk-SK" dirty="0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9DBC06A7-8D4F-CDCB-AE54-3259A5FAB19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837356795"/>
              </p:ext>
            </p:extLst>
          </p:nvPr>
        </p:nvGraphicFramePr>
        <p:xfrm>
          <a:off x="581193" y="2228003"/>
          <a:ext cx="5422390" cy="36330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Content Placeholder 9" descr="A picture containing text, line, screenshot, plot&#10;&#10;Description automatically generated">
            <a:extLst>
              <a:ext uri="{FF2B5EF4-FFF2-40B4-BE49-F238E27FC236}">
                <a16:creationId xmlns:a16="http://schemas.microsoft.com/office/drawing/2014/main" id="{7B8E3CD2-CB49-DC84-1A8C-D471A68E92E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7"/>
          <a:stretch>
            <a:fillRect/>
          </a:stretch>
        </p:blipFill>
        <p:spPr>
          <a:xfrm>
            <a:off x="6412292" y="2227263"/>
            <a:ext cx="4974466" cy="3633787"/>
          </a:xfrm>
        </p:spPr>
      </p:pic>
    </p:spTree>
    <p:extLst>
      <p:ext uri="{BB962C8B-B14F-4D97-AF65-F5344CB8AC3E}">
        <p14:creationId xmlns:p14="http://schemas.microsoft.com/office/powerpoint/2010/main" val="1865154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8E96387-12F1-45E4-9322-ABBF2EE04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F421DD-DE4E-4547-A904-3F80E25E3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985DEC-1215-4209-9708-B45CC9774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926A64B-3BCB-44CC-892E-C791C324B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F404549-B4DC-481C-926C-DED3EF1C5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8FD5CD-351E-4B06-8B78-BD5102D00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E83C67-6AD1-9961-4DFA-99CD303D2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Čo je plagiátorstvo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843EE-EB51-3CF6-AACD-219CE02E1D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1255" y="1964168"/>
            <a:ext cx="3409782" cy="403658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Plagiátorstvo je nečestným činom, ktorým sa používa cudzia práca alebo myšlienky bez uznania pôvodného zdroja. Toto porušenie môže mať závažné následky v akademickom aj profesionálnom prostredí. Plagiátorstvo môže obsahovať kopírovanie textu, obrázkov, hudby alebo iných intelektuálnych vlastníctiev bez súhlasu a predstavovanie ich ako vlastné dielo.</a:t>
            </a:r>
          </a:p>
        </p:txBody>
      </p:sp>
      <p:pic>
        <p:nvPicPr>
          <p:cNvPr id="6" name="Content Placeholder 5" descr="Close-up of a keyboard with words on it&#10;&#10;Description automatically generated with medium confidence">
            <a:extLst>
              <a:ext uri="{FF2B5EF4-FFF2-40B4-BE49-F238E27FC236}">
                <a16:creationId xmlns:a16="http://schemas.microsoft.com/office/drawing/2014/main" id="{8033B703-DF6A-09B2-17A5-348C8233CE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91522" y="1304506"/>
            <a:ext cx="6489819" cy="426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063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8E96387-12F1-45E4-9322-ABBF2EE04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F421DD-DE4E-4547-A904-3F80E25E3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985DEC-1215-4209-9708-B45CC9774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926A64B-3BCB-44CC-892E-C791C324B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F404549-B4DC-481C-926C-DED3EF1C5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8FD5CD-351E-4B06-8B78-BD5102D00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ACC3AB-611D-596F-7BF5-37B48AB2A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Plagiátorstvo a autorské práva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B9BA5-3F37-8205-C8D8-5BF18A04F8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1255" y="1964168"/>
            <a:ext cx="3409782" cy="403658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Plagiátorstvo sa prelína s autorským právom a literárnymi vlastníckymi právami. Autorské právo chráni práva tvorcov a vlastníkov originálnych diel, ako sú knihy, články, hudba a softvér. Keď niekto plagiuje, v podstate porušuje tieto práva použitím diela bez súhlasu a bez riadneho uvedenia zdroja.</a:t>
            </a:r>
          </a:p>
        </p:txBody>
      </p:sp>
      <p:pic>
        <p:nvPicPr>
          <p:cNvPr id="6" name="Content Placeholder 5" descr="A picture containing text, sketch, drawing, font&#10;&#10;Description automatically generated">
            <a:extLst>
              <a:ext uri="{FF2B5EF4-FFF2-40B4-BE49-F238E27FC236}">
                <a16:creationId xmlns:a16="http://schemas.microsoft.com/office/drawing/2014/main" id="{AC1FFEE2-9F2D-A874-3EFB-0DBD819594E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23261" y="1111641"/>
            <a:ext cx="6026340" cy="465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108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8E96387-12F1-45E4-9322-ABBF2EE04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F421DD-DE4E-4547-A904-3F80E25E3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985DEC-1215-4209-9708-B45CC9774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926A64B-3BCB-44CC-892E-C791C324B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F404549-B4DC-481C-926C-DED3EF1C5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8FD5CD-351E-4B06-8B78-BD5102D00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400447-AA11-7776-77F8-3D34B1F2A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/>
              <a:t>Príklady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83272-E6E7-D469-F73A-AAC9CB58D5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1255" y="1964168"/>
            <a:ext cx="3409782" cy="40365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>
                <a:solidFill>
                  <a:schemeClr val="bg1"/>
                </a:solidFill>
              </a:rPr>
              <a:t>Plagiátorstvo môže byť napríklad skopírovaním odseku z publikovaného článku do eseje alebo začlenením častí niekoho iného románu do vlastného diela bez uvedenia zdroja. Takéto konanie je nezákonné a môže mať právne dôsledky. Aj skvelé mysle, ako bola Nikola Tesla, môžu byť zatienené neprávom ostatnými vynálezcami a obchodníkmi. Našťastie, využívanie technológií, ako sú neurónové siete, môže pomôcť pri odhaľovaní a prevencii plagiátorstva.</a:t>
            </a:r>
          </a:p>
        </p:txBody>
      </p:sp>
      <p:pic>
        <p:nvPicPr>
          <p:cNvPr id="6" name="Content Placeholder 5" descr="A pair of black and white logos&#10;&#10;Description automatically generated with low confidence">
            <a:extLst>
              <a:ext uri="{FF2B5EF4-FFF2-40B4-BE49-F238E27FC236}">
                <a16:creationId xmlns:a16="http://schemas.microsoft.com/office/drawing/2014/main" id="{7ED01543-3D10-5243-2F2D-FAF0EDBD4F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91522" y="1119205"/>
            <a:ext cx="6489819" cy="464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97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078A52F-85EA-4C0B-962B-D9D9DD4DD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9797D5-5700-4683-B30A-5B4D56CB8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856A7B9-9801-42EC-A4C9-7E22A56EF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8D10092-A860-4EFB-963F-A14DA3648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robot holding a sheet of paper&#10;&#10;Description automatically generated with medium confidence">
            <a:extLst>
              <a:ext uri="{FF2B5EF4-FFF2-40B4-BE49-F238E27FC236}">
                <a16:creationId xmlns:a16="http://schemas.microsoft.com/office/drawing/2014/main" id="{B67FF27E-BDA9-B26A-1495-E8471EA038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9091" b="1145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73BFB4-D355-561C-64C0-80405A182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i="0">
                <a:effectLst/>
              </a:rPr>
              <a:t>Výhody použitia neurónových sietí pri detekcii plagiátov</a:t>
            </a:r>
            <a:endParaRPr lang="en-US" sz="2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B5BE6-50EA-845B-595E-9484A6FE1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438399"/>
            <a:ext cx="3415074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>
                <a:solidFill>
                  <a:schemeClr val="bg1"/>
                </a:solidFill>
              </a:rPr>
              <a:t>Neurónové siete sú veľmi presné pri identifikácii vzorov a korelácií v rámci veľkých súborov údajov.</a:t>
            </a:r>
          </a:p>
          <a:p>
            <a:pPr>
              <a:lnSpc>
                <a:spcPct val="90000"/>
              </a:lnSpc>
            </a:pPr>
            <a:r>
              <a:rPr lang="en-US" sz="1700">
                <a:solidFill>
                  <a:schemeClr val="bg1"/>
                </a:solidFill>
              </a:rPr>
              <a:t>Sémantické porozumenie umožňuje detekciu aj parafrázovaného alebo prepísaného obsahu.</a:t>
            </a:r>
          </a:p>
          <a:p>
            <a:pPr>
              <a:lnSpc>
                <a:spcPct val="90000"/>
              </a:lnSpc>
            </a:pPr>
            <a:r>
              <a:rPr lang="en-US" sz="1700">
                <a:solidFill>
                  <a:schemeClr val="bg1"/>
                </a:solidFill>
              </a:rPr>
              <a:t>Adaptabilita umožňuje prispôsobenie sa meniacim sa trendom v jazyku.</a:t>
            </a:r>
          </a:p>
          <a:p>
            <a:pPr>
              <a:lnSpc>
                <a:spcPct val="90000"/>
              </a:lnSpc>
            </a:pPr>
            <a:r>
              <a:rPr lang="en-US" sz="1700">
                <a:solidFill>
                  <a:schemeClr val="bg1"/>
                </a:solidFill>
              </a:rPr>
              <a:t>Škálovateľnosť umožňuje efektívne spracovanie rozsiahlych súborov údajov.</a:t>
            </a:r>
          </a:p>
        </p:txBody>
      </p:sp>
    </p:spTree>
    <p:extLst>
      <p:ext uri="{BB962C8B-B14F-4D97-AF65-F5344CB8AC3E}">
        <p14:creationId xmlns:p14="http://schemas.microsoft.com/office/powerpoint/2010/main" val="1970842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078A52F-85EA-4C0B-962B-D9D9DD4DD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19797D5-5700-4683-B30A-5B4D56CB8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856A7B9-9801-42EC-A4C9-7E22A56EF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8D10092-A860-4EFB-963F-A14DA3648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Content Placeholder 17" descr="A picture containing blue, electric blue, art&#10;&#10;Description automatically generated">
            <a:extLst>
              <a:ext uri="{FF2B5EF4-FFF2-40B4-BE49-F238E27FC236}">
                <a16:creationId xmlns:a16="http://schemas.microsoft.com/office/drawing/2014/main" id="{031D296A-3445-130B-058E-5AB4045524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25167" r="9091" b="151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B9EABA7-11DB-60B6-4B88-59E98333C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i="0">
                <a:effectLst/>
              </a:rPr>
              <a:t>Zhrnutie výhod a perspektívy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ED824-486B-8C87-5B9D-8FB8E5DD37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438399"/>
            <a:ext cx="3415074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>
                <a:solidFill>
                  <a:schemeClr val="bg1"/>
                </a:solidFill>
              </a:rPr>
              <a:t>Použitie neurónových sietí je podporované rôznymi štúdiami, ktoré dokazujú ich vysokú presnosť, sémantické porozumenie, adaptabilitu a škálovateľnosť.</a:t>
            </a:r>
          </a:p>
          <a:p>
            <a:pPr>
              <a:lnSpc>
                <a:spcPct val="90000"/>
              </a:lnSpc>
            </a:pPr>
            <a:r>
              <a:rPr lang="en-US" sz="1500">
                <a:solidFill>
                  <a:schemeClr val="bg1"/>
                </a:solidFill>
              </a:rPr>
              <a:t>Ich schopnosť adaptovať sa na nové vzory a štýly textu umožňuje rýchlu a automatickú detekciu prípadov plagiátorstva v reálnom čase.</a:t>
            </a:r>
          </a:p>
          <a:p>
            <a:pPr>
              <a:lnSpc>
                <a:spcPct val="90000"/>
              </a:lnSpc>
            </a:pPr>
            <a:r>
              <a:rPr lang="en-US" sz="1500">
                <a:solidFill>
                  <a:schemeClr val="bg1"/>
                </a:solidFill>
              </a:rPr>
              <a:t>S pokrokom v oblasti hlbokého učenia a analýzy textu sa očakáva, že neurónové siete sa budú ďalej zlepšovať a zvyšovať presnosť a účinnosť detekcie plagiátorstva.</a:t>
            </a:r>
          </a:p>
        </p:txBody>
      </p:sp>
    </p:spTree>
    <p:extLst>
      <p:ext uri="{BB962C8B-B14F-4D97-AF65-F5344CB8AC3E}">
        <p14:creationId xmlns:p14="http://schemas.microsoft.com/office/powerpoint/2010/main" val="3890961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0">
            <a:extLst>
              <a:ext uri="{FF2B5EF4-FFF2-40B4-BE49-F238E27FC236}">
                <a16:creationId xmlns:a16="http://schemas.microsoft.com/office/drawing/2014/main" id="{A078A52F-85EA-4C0B-962B-D9D9DD4DD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12">
            <a:extLst>
              <a:ext uri="{FF2B5EF4-FFF2-40B4-BE49-F238E27FC236}">
                <a16:creationId xmlns:a16="http://schemas.microsoft.com/office/drawing/2014/main" id="{919797D5-5700-4683-B30A-5B4D56CB8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14">
            <a:extLst>
              <a:ext uri="{FF2B5EF4-FFF2-40B4-BE49-F238E27FC236}">
                <a16:creationId xmlns:a16="http://schemas.microsoft.com/office/drawing/2014/main" id="{4856A7B9-9801-42EC-A4C9-7E22A56EF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A8D10092-A860-4EFB-963F-A14DA3648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18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person, holding, finger, hand&#10;&#10;Description automatically generated">
            <a:extLst>
              <a:ext uri="{FF2B5EF4-FFF2-40B4-BE49-F238E27FC236}">
                <a16:creationId xmlns:a16="http://schemas.microsoft.com/office/drawing/2014/main" id="{316A0F34-60DA-D2A1-EA63-100F83A7C43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3039" r="9091" b="2035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30" name="Group 20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D16610-AAAE-13E3-98AF-83980046C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i="0">
                <a:effectLst/>
              </a:rPr>
              <a:t>Prehľad aplikácií neurónových sietí v detekcii plagiátorstva</a:t>
            </a:r>
            <a:endParaRPr lang="en-US"/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D8B32BBA-3926-23A0-FD4B-3985A3B8A9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438399"/>
            <a:ext cx="7216607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Neurónové siete sa trénujú na veľkých množstvách textových dát pre identifikáciu podobností medzi rôznymi textami</a:t>
            </a:r>
          </a:p>
          <a:p>
            <a:r>
              <a:rPr lang="en-US">
                <a:solidFill>
                  <a:schemeClr val="bg1"/>
                </a:solidFill>
              </a:rPr>
              <a:t>Dve hlavné formy plagiátu: parafrázovanie a patchwork</a:t>
            </a:r>
          </a:p>
          <a:p>
            <a:r>
              <a:rPr lang="en-US">
                <a:solidFill>
                  <a:schemeClr val="bg1"/>
                </a:solidFill>
              </a:rPr>
              <a:t>Neurónové siete analyzujú text tým, že ho rozdeľujú na menšie časti a porovnávajú s databázou existujúcich textov</a:t>
            </a:r>
          </a:p>
          <a:p>
            <a:r>
              <a:rPr lang="en-US">
                <a:solidFill>
                  <a:schemeClr val="bg1"/>
                </a:solidFill>
              </a:rPr>
              <a:t>Rýchly a automatický proces detekcie plagiátorstva</a:t>
            </a:r>
          </a:p>
        </p:txBody>
      </p:sp>
    </p:spTree>
    <p:extLst>
      <p:ext uri="{BB962C8B-B14F-4D97-AF65-F5344CB8AC3E}">
        <p14:creationId xmlns:p14="http://schemas.microsoft.com/office/powerpoint/2010/main" val="3808510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8E96387-12F1-45E4-9322-ABBF2EE04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9F421DD-DE4E-4547-A904-3F80E25E3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9985DEC-1215-4209-9708-B45CC9774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926A64B-3BCB-44CC-892E-C791C324B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F404549-B4DC-481C-926C-DED3EF1C5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E8FD5CD-351E-4B06-8B78-BD5102D00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DCA406-5366-4A26-88B5-06AF00930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/>
              <a:t>Kľúčové koncepty a techniky pre neurónové siete v detekcii plagiátorstva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18E44-5933-0935-111C-7682D980DF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1255" y="1964168"/>
            <a:ext cx="3409782" cy="40365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00050" indent="-400050"/>
            <a:r>
              <a:rPr lang="en-US">
                <a:solidFill>
                  <a:schemeClr val="bg1"/>
                </a:solidFill>
              </a:rPr>
              <a:t>Vektorová reprezentácia textu – embedding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Word2Vec, GloVe, BERT</a:t>
            </a:r>
          </a:p>
          <a:p>
            <a:pPr marL="400050" indent="-400050"/>
            <a:r>
              <a:rPr lang="en-US">
                <a:solidFill>
                  <a:schemeClr val="bg1"/>
                </a:solidFill>
              </a:rPr>
              <a:t>Rekurentné neurónové siete (RNN)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Práca s časovými radmi alebo sekvenciami, kontext a závislosti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LSTM a GRU vrstvy pre dlhodobé závislosti</a:t>
            </a:r>
          </a:p>
        </p:txBody>
      </p:sp>
      <p:pic>
        <p:nvPicPr>
          <p:cNvPr id="10" name="Content Placeholder 9" descr="A picture containing diagram, line, text, screenshot&#10;&#10;Description automatically generated">
            <a:extLst>
              <a:ext uri="{FF2B5EF4-FFF2-40B4-BE49-F238E27FC236}">
                <a16:creationId xmlns:a16="http://schemas.microsoft.com/office/drawing/2014/main" id="{F7E3A291-D1DE-DCE6-5D44-63E7FECC90B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91522" y="1670839"/>
            <a:ext cx="6489819" cy="353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651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A078A52F-85EA-4C0B-962B-D9D9DD4DD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19797D5-5700-4683-B30A-5B4D56CB8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856A7B9-9801-42EC-A4C9-7E22A56EF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8D10092-A860-4EFB-963F-A14DA3648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EE15E636-2C9E-42CB-B482-436AA81BF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Content Placeholder 13" descr="A picture containing invertebrate, jellyfish, coelenterate, marine invertebrates&#10;&#10;Description automatically generated">
            <a:extLst>
              <a:ext uri="{FF2B5EF4-FFF2-40B4-BE49-F238E27FC236}">
                <a16:creationId xmlns:a16="http://schemas.microsoft.com/office/drawing/2014/main" id="{603D0DE2-7238-A56E-3845-21EEAEFF1C4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650" t="9091" r="84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01D4AEDF-0CF9-4271-ABB7-3D3489BB4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CA534D-375A-405E-B686-06B63E663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A2342F7-EF54-4210-9029-E977C9D57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4B2AC71-07F3-599E-3988-2216D6717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3412067" cy="137217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i="0">
                <a:effectLst/>
              </a:rPr>
              <a:t>Pokročilé techniky pre neurónové siete v detekcii plagiátorstva</a:t>
            </a:r>
            <a:endParaRPr lang="en-US" sz="2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5D3D8-1A11-D24E-8FFE-3DBC4A2D50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438399"/>
            <a:ext cx="3415074" cy="3564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90000"/>
              </a:lnSpc>
              <a:buFont typeface="+mj-lt"/>
              <a:buAutoNum type="romanUcPeriod"/>
            </a:pPr>
            <a:r>
              <a:rPr lang="sk-SK" sz="1100" dirty="0">
                <a:solidFill>
                  <a:schemeClr val="bg1"/>
                </a:solidFill>
              </a:rPr>
              <a:t>Siamské neurónové siete</a:t>
            </a:r>
          </a:p>
          <a:p>
            <a:pPr lvl="1">
              <a:lnSpc>
                <a:spcPct val="90000"/>
              </a:lnSpc>
            </a:pPr>
            <a:r>
              <a:rPr lang="sk-SK" sz="1100" dirty="0">
                <a:solidFill>
                  <a:schemeClr val="bg1"/>
                </a:solidFill>
              </a:rPr>
              <a:t>Porovnávanie dvoch alebo viacerých vstupov na identifikáciu podobností alebo rozdielov</a:t>
            </a:r>
          </a:p>
          <a:p>
            <a:pPr marL="400050" indent="-400050">
              <a:lnSpc>
                <a:spcPct val="90000"/>
              </a:lnSpc>
              <a:buFont typeface="+mj-lt"/>
              <a:buAutoNum type="romanUcPeriod"/>
            </a:pPr>
            <a:r>
              <a:rPr lang="sk-SK" sz="1100" dirty="0" err="1">
                <a:solidFill>
                  <a:schemeClr val="bg1"/>
                </a:solidFill>
              </a:rPr>
              <a:t>Konvolučné</a:t>
            </a:r>
            <a:r>
              <a:rPr lang="sk-SK" sz="1100" dirty="0">
                <a:solidFill>
                  <a:schemeClr val="bg1"/>
                </a:solidFill>
              </a:rPr>
              <a:t> neurónové siete (CNN)</a:t>
            </a:r>
          </a:p>
          <a:p>
            <a:pPr lvl="1">
              <a:lnSpc>
                <a:spcPct val="90000"/>
              </a:lnSpc>
            </a:pPr>
            <a:r>
              <a:rPr lang="sk-SK" sz="1100" dirty="0">
                <a:solidFill>
                  <a:schemeClr val="bg1"/>
                </a:solidFill>
              </a:rPr>
              <a:t>Extrahovanie miestnych čŕt z textu, napr. n-gramy alebo časté slovné spojenia	</a:t>
            </a:r>
          </a:p>
          <a:p>
            <a:pPr lvl="1">
              <a:lnSpc>
                <a:spcPct val="90000"/>
              </a:lnSpc>
            </a:pPr>
            <a:r>
              <a:rPr lang="sk-SK" sz="1100" dirty="0">
                <a:solidFill>
                  <a:schemeClr val="bg1"/>
                </a:solidFill>
              </a:rPr>
              <a:t>Kombinácia s RNN alebo siamskými neurónovými sieťami pre presnejšiu analýzu textových dát</a:t>
            </a:r>
          </a:p>
          <a:p>
            <a:pPr marL="400050" indent="-400050">
              <a:lnSpc>
                <a:spcPct val="90000"/>
              </a:lnSpc>
              <a:buFont typeface="+mj-lt"/>
              <a:buAutoNum type="romanUcPeriod"/>
            </a:pPr>
            <a:r>
              <a:rPr lang="sk-SK" sz="1100" dirty="0">
                <a:solidFill>
                  <a:schemeClr val="bg1"/>
                </a:solidFill>
              </a:rPr>
              <a:t>Manuálne preverenie identifikovaných častí textu na zistenie skutočného plagiátorstva</a:t>
            </a:r>
          </a:p>
          <a:p>
            <a:pPr lvl="1">
              <a:lnSpc>
                <a:spcPct val="90000"/>
              </a:lnSpc>
            </a:pPr>
            <a:r>
              <a:rPr lang="sk-SK" sz="1100" dirty="0">
                <a:solidFill>
                  <a:schemeClr val="bg1"/>
                </a:solidFill>
              </a:rPr>
              <a:t>Skúmanie kontextu a účelu použitia častí textu</a:t>
            </a:r>
          </a:p>
          <a:p>
            <a:pPr lvl="1">
              <a:lnSpc>
                <a:spcPct val="90000"/>
              </a:lnSpc>
            </a:pPr>
            <a:r>
              <a:rPr lang="sk-SK" sz="1100" dirty="0">
                <a:solidFill>
                  <a:schemeClr val="bg1"/>
                </a:solidFill>
              </a:rPr>
              <a:t>Posúdenie, či ide o skutočné plagiátorstvo alebo iný dôvod podobnosti</a:t>
            </a:r>
          </a:p>
          <a:p>
            <a:pPr lvl="1">
              <a:lnSpc>
                <a:spcPct val="90000"/>
              </a:lnSpc>
            </a:pPr>
            <a:r>
              <a:rPr lang="sk-SK" sz="1100" dirty="0">
                <a:solidFill>
                  <a:schemeClr val="bg1"/>
                </a:solidFill>
              </a:rPr>
              <a:t>Následné kroky v prípade potvrdenia plagiátorstva</a:t>
            </a:r>
          </a:p>
        </p:txBody>
      </p:sp>
    </p:spTree>
    <p:extLst>
      <p:ext uri="{BB962C8B-B14F-4D97-AF65-F5344CB8AC3E}">
        <p14:creationId xmlns:p14="http://schemas.microsoft.com/office/powerpoint/2010/main" val="3741098689"/>
      </p:ext>
    </p:extLst>
  </p:cSld>
  <p:clrMapOvr>
    <a:masterClrMapping/>
  </p:clrMapOvr>
</p:sld>
</file>

<file path=ppt/theme/theme1.xml><?xml version="1.0" encoding="utf-8"?>
<a:theme xmlns:a="http://schemas.openxmlformats.org/drawingml/2006/main" name="Дивиденд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Шаблон «Дивиденд» для ИТ-бизнеса</Template>
  <TotalTime>2919</TotalTime>
  <Words>717</Words>
  <Application>Microsoft Office PowerPoint</Application>
  <PresentationFormat>Widescreen</PresentationFormat>
  <Paragraphs>70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Corbel</vt:lpstr>
      <vt:lpstr>Gill Sans MT</vt:lpstr>
      <vt:lpstr>Söhne</vt:lpstr>
      <vt:lpstr>Wingdings 2</vt:lpstr>
      <vt:lpstr>Дивиденд</vt:lpstr>
      <vt:lpstr>Využitie neurónových sietí v detekcii plagiátov</vt:lpstr>
      <vt:lpstr>Čo je plagiátorstvo</vt:lpstr>
      <vt:lpstr>Plagiátorstvo a autorské práva</vt:lpstr>
      <vt:lpstr>Príklady </vt:lpstr>
      <vt:lpstr>Výhody použitia neurónových sietí pri detekcii plagiátov</vt:lpstr>
      <vt:lpstr>Zhrnutie výhod a perspektívy</vt:lpstr>
      <vt:lpstr>Prehľad aplikácií neurónových sietí v detekcii plagiátorstva</vt:lpstr>
      <vt:lpstr>Kľúčové koncepty a techniky pre neurónové siete v detekcii plagiátorstva</vt:lpstr>
      <vt:lpstr>Pokročilé techniky pre neurónové siete v detekcii plagiátorstva</vt:lpstr>
      <vt:lpstr>Kľúčové kritériá porovnávania a transformácia textu</vt:lpstr>
      <vt:lpstr>Metódy výpočtu podobnosti a ich obmedzenia</vt:lpstr>
      <vt:lpstr>Aplikácie neurónových sietí v detekcii plagiátorstva</vt:lpstr>
      <vt:lpstr>Zhodnotenie a záver: Neurónové siete v boji proti plagiátorstvu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Využitie neurónových sietí v detekcii plagiátov</dc:title>
  <dc:creator>Богдан Оридорога</dc:creator>
  <cp:lastModifiedBy>Богдан Оридорога</cp:lastModifiedBy>
  <cp:revision>3</cp:revision>
  <dcterms:created xsi:type="dcterms:W3CDTF">2023-05-06T12:30:36Z</dcterms:created>
  <dcterms:modified xsi:type="dcterms:W3CDTF">2023-05-08T13:09:57Z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